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57" r:id="rId5"/>
    <p:sldId id="260" r:id="rId6"/>
    <p:sldId id="271" r:id="rId7"/>
    <p:sldId id="290" r:id="rId8"/>
    <p:sldId id="291" r:id="rId9"/>
    <p:sldId id="258" r:id="rId10"/>
    <p:sldId id="261" r:id="rId11"/>
    <p:sldId id="308" r:id="rId12"/>
    <p:sldId id="262" r:id="rId13"/>
    <p:sldId id="263" r:id="rId14"/>
    <p:sldId id="267" r:id="rId15"/>
    <p:sldId id="272" r:id="rId16"/>
    <p:sldId id="289" r:id="rId17"/>
    <p:sldId id="279" r:id="rId18"/>
    <p:sldId id="273" r:id="rId19"/>
    <p:sldId id="281" r:id="rId20"/>
    <p:sldId id="274" r:id="rId21"/>
    <p:sldId id="276" r:id="rId22"/>
    <p:sldId id="282" r:id="rId23"/>
    <p:sldId id="266" r:id="rId24"/>
    <p:sldId id="277" r:id="rId25"/>
    <p:sldId id="280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首頁" id="{4a471def-7d8a-49c1-9fce-acee76e68d88}">
          <p14:sldIdLst>
            <p14:sldId id="256"/>
          </p14:sldIdLst>
        </p14:section>
        <p14:section name="初次登入/修改密碼" id="{6c800904-47de-47ee-a9b4-400c1fb80e77}">
          <p14:sldIdLst>
            <p14:sldId id="259"/>
          </p14:sldIdLst>
        </p14:section>
        <p14:section name="主畫面" id="{38d3c86a-76b0-4233-ba6b-8dccd7bd4ca6}">
          <p14:sldIdLst>
            <p14:sldId id="257"/>
            <p14:sldId id="260"/>
            <p14:sldId id="271"/>
          </p14:sldIdLst>
        </p14:section>
        <p14:section name="住戶中心" id="{f19ce395-a43a-431f-b2fc-86f9e4f56f56}">
          <p14:sldIdLst>
            <p14:sldId id="290"/>
            <p14:sldId id="291"/>
          </p14:sldIdLst>
        </p14:section>
        <p14:section name="01 優惠卡" id="{a7dceaa2-3805-4c22-a51e-315f868fba9a}">
          <p14:sldIdLst>
            <p14:sldId id="258"/>
          </p14:sldIdLst>
        </p14:section>
        <p14:section name="02 優惠店家" id="{0f2087f2-886a-463a-83df-9a0fd8c653e8}">
          <p14:sldIdLst>
            <p14:sldId id="261"/>
            <p14:sldId id="308"/>
          </p14:sldIdLst>
        </p14:section>
        <p14:section name="03 行事曆" id="{ca3b4e90-2ed2-4ce8-8ffb-af04e6d9c9e2}">
          <p14:sldIdLst>
            <p14:sldId id="262"/>
          </p14:sldIdLst>
        </p14:section>
        <p14:section name="04 瓦斯抄表" id="{18622c64-b41f-48dd-bbfe-f75ec2461ddc}">
          <p14:sldIdLst>
            <p14:sldId id="263"/>
          </p14:sldIdLst>
        </p14:section>
        <p14:section name="05 公佈欄" id="{9891e5a9-443a-4c6b-a0b7-7e95dab36a4a}">
          <p14:sldIdLst>
            <p14:sldId id="267"/>
          </p14:sldIdLst>
        </p14:section>
        <p14:section name="06 議題投票" id="{ffb6df9e-5a22-45dc-a3ee-41ba3dd3acb7}">
          <p14:sldIdLst>
            <p14:sldId id="272"/>
            <p14:sldId id="289"/>
          </p14:sldIdLst>
        </p14:section>
        <p14:section name="07 生活繳費" id="{6c4d5423-1b0c-4410-81a2-9f115a8de460}">
          <p14:sldIdLst>
            <p14:sldId id="279"/>
          </p14:sldIdLst>
        </p14:section>
        <p14:section name="08 意見反饋" id="{796a3869-6ab8-4802-a782-549980ef97ee}">
          <p14:sldIdLst>
            <p14:sldId id="273"/>
            <p14:sldId id="281"/>
          </p14:sldIdLst>
        </p14:section>
        <p14:section name="09 點數功能" id="{4190dbf9-04d7-4287-a256-3bbd97289953}">
          <p14:sldIdLst>
            <p14:sldId id="274"/>
          </p14:sldIdLst>
        </p14:section>
        <p14:section name="10 公設預約" id="{6480826d-c7af-40cc-addf-0a84ef343e55}">
          <p14:sldIdLst>
            <p14:sldId id="276"/>
            <p14:sldId id="282"/>
          </p14:sldIdLst>
        </p14:section>
        <p14:section name="11 包裹郵件收發" id="{809d70f5-85c2-4eeb-9a9f-9b35e3c94e23}">
          <p14:sldIdLst>
            <p14:sldId id="266"/>
          </p14:sldIdLst>
        </p14:section>
        <p14:section name="12 社區規約" id="{dcf3e3e9-735f-4137-a9ef-c8be199d37c6}">
          <p14:sldIdLst>
            <p14:sldId id="277"/>
          </p14:sldIdLst>
        </p14:section>
        <p14:section name="13 管理費，功能待確認" id="{79c8e6d8-e471-4f63-ab69-1edc68f6a3e4}">
          <p14:sldIdLst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  <a:srgbClr val="FFFDFF"/>
    <a:srgbClr val="FFBC99"/>
    <a:srgbClr val="FFBC98"/>
    <a:srgbClr val="FEBD99"/>
    <a:srgbClr val="F7F5F7"/>
    <a:srgbClr val="3D393C"/>
    <a:srgbClr val="FFDECF"/>
    <a:srgbClr val="BDC2CF"/>
    <a:srgbClr val="B9B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p>
            <a:pPr algn="ctr">
              <a:lnSpc>
                <a:spcPct val="140000"/>
              </a:lnSpc>
            </a:pPr>
            <a:r>
              <a:rPr lang="zh-CN" altLang="en-US" sz="7200" b="1"/>
              <a:t>宏華社區總管</a:t>
            </a:r>
            <a:endParaRPr lang="zh-CN" altLang="en-US" sz="7200" b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accent2">
                    <a:lumMod val="75000"/>
                  </a:schemeClr>
                </a:solidFill>
              </a:rPr>
              <a:t>APP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</a:rPr>
              <a:t>操作手冊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zh-CN" altLang="en-US">
                <a:solidFill>
                  <a:schemeClr val="accent2">
                    <a:lumMod val="75000"/>
                  </a:schemeClr>
                </a:solidFill>
              </a:rPr>
              <a:t>用戶端</a:t>
            </a:r>
            <a:br>
              <a:rPr lang="zh-CN" altLang="en-US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zh-CN">
                <a:solidFill>
                  <a:schemeClr val="accent2">
                    <a:lumMod val="75000"/>
                  </a:schemeClr>
                </a:solidFill>
              </a:rPr>
              <a:t>2025/08/01</a:t>
            </a:r>
            <a:endParaRPr lang="en-US" altLang="zh-CN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标题 14"/>
          <p:cNvSpPr>
            <a:spLocks noGrp="1"/>
          </p:cNvSpPr>
          <p:nvPr>
            <p:ph type="title"/>
          </p:nvPr>
        </p:nvSpPr>
        <p:spPr>
          <a:xfrm>
            <a:off x="825500" y="504825"/>
            <a:ext cx="2258695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進入優惠店家，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标题 14"/>
          <p:cNvSpPr>
            <a:spLocks noGrp="1"/>
          </p:cNvSpPr>
          <p:nvPr/>
        </p:nvSpPr>
        <p:spPr>
          <a:xfrm>
            <a:off x="3858895" y="504825"/>
            <a:ext cx="224917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選擇指定的市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區，可通過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篩選條件得到搜尋結果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3227705" y="3117215"/>
            <a:ext cx="429895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14"/>
          <p:cNvSpPr>
            <a:spLocks noGrp="1"/>
          </p:cNvSpPr>
          <p:nvPr/>
        </p:nvSpPr>
        <p:spPr>
          <a:xfrm>
            <a:off x="8566150" y="975995"/>
            <a:ext cx="2249170" cy="58229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3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搜尋三芝區，</a:t>
            </a:r>
            <a:r>
              <a:rPr lang="en-US" altLang="zh-CN" sz="13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‘</a:t>
            </a:r>
            <a:r>
              <a:rPr lang="zh-CN" altLang="en-US" sz="13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住</a:t>
            </a:r>
            <a:r>
              <a:rPr lang="en-US" altLang="zh-CN" sz="13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’</a:t>
            </a:r>
            <a:r>
              <a:rPr lang="zh-CN" altLang="en-US" sz="13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沒有此區域的店家，會顯示無相關店家訊息</a:t>
            </a:r>
            <a:endParaRPr lang="zh-CN" altLang="en-US" sz="13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6460490" y="3064510"/>
            <a:ext cx="58674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/>
          <p:nvPr/>
        </p:nvPicPr>
        <p:blipFill>
          <a:blip r:embed="rId1"/>
          <a:stretch>
            <a:fillRect/>
          </a:stretch>
        </p:blipFill>
        <p:spPr>
          <a:xfrm>
            <a:off x="815975" y="993775"/>
            <a:ext cx="2268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1"/>
          <p:cNvSpPr/>
          <p:nvPr/>
        </p:nvSpPr>
        <p:spPr>
          <a:xfrm>
            <a:off x="825500" y="1476375"/>
            <a:ext cx="2259330" cy="3886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040" y="975995"/>
            <a:ext cx="1134000" cy="252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040" y="3662680"/>
            <a:ext cx="1134000" cy="252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865" y="993775"/>
            <a:ext cx="2268000" cy="5040000"/>
          </a:xfrm>
          <a:prstGeom prst="rect">
            <a:avLst/>
          </a:prstGeom>
        </p:spPr>
      </p:pic>
      <p:sp>
        <p:nvSpPr>
          <p:cNvPr id="19" name="标题 14"/>
          <p:cNvSpPr>
            <a:spLocks noGrp="1"/>
          </p:cNvSpPr>
          <p:nvPr/>
        </p:nvSpPr>
        <p:spPr>
          <a:xfrm>
            <a:off x="8566150" y="3662680"/>
            <a:ext cx="2249170" cy="41338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13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顯示所屬區域店家</a:t>
            </a:r>
            <a:endParaRPr lang="zh-CN" sz="13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548130" y="495935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進入行事曆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0" name="标题 3"/>
          <p:cNvSpPr>
            <a:spLocks noGrp="1"/>
          </p:cNvSpPr>
          <p:nvPr/>
        </p:nvSpPr>
        <p:spPr>
          <a:xfrm>
            <a:off x="4650105" y="495935"/>
            <a:ext cx="240855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在後臺新增的日程，可在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APP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行事曆查看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标题 3"/>
          <p:cNvSpPr>
            <a:spLocks noGrp="1"/>
          </p:cNvSpPr>
          <p:nvPr/>
        </p:nvSpPr>
        <p:spPr>
          <a:xfrm>
            <a:off x="9253855" y="383540"/>
            <a:ext cx="221361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20495" y="973455"/>
            <a:ext cx="2267375" cy="5040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548130" y="3141345"/>
            <a:ext cx="413385" cy="519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95" y="973455"/>
            <a:ext cx="2268000" cy="5040000"/>
          </a:xfrm>
          <a:prstGeom prst="rect">
            <a:avLst/>
          </a:prstGeom>
        </p:spPr>
      </p:pic>
      <p:sp>
        <p:nvSpPr>
          <p:cNvPr id="22" name="右箭头 21"/>
          <p:cNvSpPr/>
          <p:nvPr/>
        </p:nvSpPr>
        <p:spPr>
          <a:xfrm>
            <a:off x="3947795" y="3141345"/>
            <a:ext cx="47117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203960" y="551815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進入瓦斯抄表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1" name="内容占位符 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90295" y="987425"/>
            <a:ext cx="2267375" cy="504000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1751330" y="3162300"/>
            <a:ext cx="413385" cy="519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540760" y="3162300"/>
            <a:ext cx="429895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085" y="987425"/>
            <a:ext cx="2268000" cy="504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510" y="987425"/>
            <a:ext cx="2268000" cy="5040000"/>
          </a:xfrm>
          <a:prstGeom prst="rect">
            <a:avLst/>
          </a:prstGeom>
        </p:spPr>
      </p:pic>
      <p:sp>
        <p:nvSpPr>
          <p:cNvPr id="16" name="右箭头 15"/>
          <p:cNvSpPr/>
          <p:nvPr/>
        </p:nvSpPr>
        <p:spPr>
          <a:xfrm>
            <a:off x="6515735" y="3162300"/>
            <a:ext cx="429895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标题 8"/>
          <p:cNvSpPr>
            <a:spLocks noGrp="1"/>
          </p:cNvSpPr>
          <p:nvPr/>
        </p:nvSpPr>
        <p:spPr>
          <a:xfrm>
            <a:off x="4109085" y="551815"/>
            <a:ext cx="22682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可提交本次瓦斯度數，也可修改度數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5" name="标题 8"/>
          <p:cNvSpPr>
            <a:spLocks noGrp="1"/>
          </p:cNvSpPr>
          <p:nvPr/>
        </p:nvSpPr>
        <p:spPr>
          <a:xfrm>
            <a:off x="7346950" y="551815"/>
            <a:ext cx="16078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查看以往記錄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6012180" y="1169670"/>
            <a:ext cx="365125" cy="2743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29005" y="572770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進入公佈欄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5340" y="1008380"/>
            <a:ext cx="2267375" cy="5040000"/>
          </a:xfrm>
          <a:prstGeom prst="rect">
            <a:avLst/>
          </a:prstGeom>
          <a:ln>
            <a:solidFill>
              <a:srgbClr val="F9F4F2"/>
            </a:solidFill>
          </a:ln>
        </p:spPr>
      </p:pic>
      <p:sp>
        <p:nvSpPr>
          <p:cNvPr id="19" name="圆角矩形 18"/>
          <p:cNvSpPr/>
          <p:nvPr/>
        </p:nvSpPr>
        <p:spPr>
          <a:xfrm>
            <a:off x="929005" y="4565650"/>
            <a:ext cx="1017270" cy="4425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209925" y="3255645"/>
            <a:ext cx="30226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665" y="1008380"/>
            <a:ext cx="2268000" cy="5040000"/>
          </a:xfrm>
          <a:prstGeom prst="rect">
            <a:avLst/>
          </a:prstGeom>
          <a:ln w="12700" cmpd="sng">
            <a:solidFill>
              <a:srgbClr val="F9F4F2"/>
            </a:solidFill>
            <a:prstDash val="solid"/>
          </a:ln>
        </p:spPr>
      </p:pic>
      <p:sp>
        <p:nvSpPr>
          <p:cNvPr id="14" name="标题 3"/>
          <p:cNvSpPr>
            <a:spLocks noGrp="1"/>
          </p:cNvSpPr>
          <p:nvPr/>
        </p:nvSpPr>
        <p:spPr>
          <a:xfrm>
            <a:off x="9257665" y="572770"/>
            <a:ext cx="222440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查看公佈欄內容詳情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280" y="1008380"/>
            <a:ext cx="2268000" cy="5040000"/>
          </a:xfrm>
          <a:prstGeom prst="rect">
            <a:avLst/>
          </a:prstGeom>
        </p:spPr>
      </p:pic>
      <p:sp>
        <p:nvSpPr>
          <p:cNvPr id="16" name="右箭头 15"/>
          <p:cNvSpPr/>
          <p:nvPr/>
        </p:nvSpPr>
        <p:spPr>
          <a:xfrm>
            <a:off x="6015355" y="3255645"/>
            <a:ext cx="30988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标题 3"/>
          <p:cNvSpPr>
            <a:spLocks noGrp="1"/>
          </p:cNvSpPr>
          <p:nvPr/>
        </p:nvSpPr>
        <p:spPr>
          <a:xfrm>
            <a:off x="4227830" y="572770"/>
            <a:ext cx="16078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090" y="1008380"/>
            <a:ext cx="2268000" cy="5040000"/>
          </a:xfrm>
          <a:prstGeom prst="rect">
            <a:avLst/>
          </a:prstGeom>
        </p:spPr>
      </p:pic>
      <p:sp>
        <p:nvSpPr>
          <p:cNvPr id="25" name="右箭头 24"/>
          <p:cNvSpPr/>
          <p:nvPr/>
        </p:nvSpPr>
        <p:spPr>
          <a:xfrm>
            <a:off x="8836660" y="3255645"/>
            <a:ext cx="30988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标题 3"/>
          <p:cNvSpPr>
            <a:spLocks noGrp="1"/>
          </p:cNvSpPr>
          <p:nvPr/>
        </p:nvSpPr>
        <p:spPr>
          <a:xfrm>
            <a:off x="6346190" y="572770"/>
            <a:ext cx="240157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可篩選類型，並顯示不同類型的公佈欄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8" name="标题 3"/>
          <p:cNvSpPr>
            <a:spLocks noGrp="1"/>
          </p:cNvSpPr>
          <p:nvPr/>
        </p:nvSpPr>
        <p:spPr>
          <a:xfrm>
            <a:off x="3862705" y="572770"/>
            <a:ext cx="16078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公佈欄頁面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22325" y="551815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進入議題投票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2305" y="987425"/>
            <a:ext cx="2267375" cy="5040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775970" y="4979035"/>
            <a:ext cx="1029970" cy="4006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090545" y="3241675"/>
            <a:ext cx="30226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3"/>
          <p:cNvSpPr>
            <a:spLocks noGrp="1"/>
          </p:cNvSpPr>
          <p:nvPr/>
        </p:nvSpPr>
        <p:spPr>
          <a:xfrm>
            <a:off x="3507105" y="551815"/>
            <a:ext cx="214693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會議列出了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進行中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/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未開始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/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已結束三個區塊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667125" y="4979035"/>
            <a:ext cx="1029970" cy="4006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470" y="945515"/>
            <a:ext cx="2268000" cy="504000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5935345" y="3233420"/>
            <a:ext cx="30226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标题 3"/>
          <p:cNvSpPr>
            <a:spLocks noGrp="1"/>
          </p:cNvSpPr>
          <p:nvPr/>
        </p:nvSpPr>
        <p:spPr>
          <a:xfrm>
            <a:off x="6511925" y="543560"/>
            <a:ext cx="16078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會議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進行中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511925" y="4970780"/>
            <a:ext cx="1029970" cy="4006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270" y="937260"/>
            <a:ext cx="2268000" cy="504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937260"/>
            <a:ext cx="1134000" cy="25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070" y="3602355"/>
            <a:ext cx="1134000" cy="2520000"/>
          </a:xfrm>
          <a:prstGeom prst="rect">
            <a:avLst/>
          </a:prstGeom>
        </p:spPr>
      </p:pic>
      <p:sp>
        <p:nvSpPr>
          <p:cNvPr id="15" name="标题 3"/>
          <p:cNvSpPr>
            <a:spLocks noGrp="1"/>
          </p:cNvSpPr>
          <p:nvPr/>
        </p:nvSpPr>
        <p:spPr>
          <a:xfrm>
            <a:off x="10330180" y="945515"/>
            <a:ext cx="1584960" cy="94869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1300">
                <a:solidFill>
                  <a:schemeClr val="bg1">
                    <a:lumMod val="95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現場投票，到達會議現場出示</a:t>
            </a:r>
            <a:r>
              <a:rPr lang="en-US" altLang="zh-CN" sz="1300">
                <a:solidFill>
                  <a:schemeClr val="bg1">
                    <a:lumMod val="95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QRCode</a:t>
            </a:r>
            <a:r>
              <a:rPr lang="zh-CN" altLang="en-US" sz="1300">
                <a:solidFill>
                  <a:schemeClr val="bg1">
                    <a:lumMod val="95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給物業掃碼進行簽到</a:t>
            </a:r>
            <a:endParaRPr lang="zh-CN" altLang="en-US" sz="1300">
              <a:solidFill>
                <a:schemeClr val="bg1">
                  <a:lumMod val="95000"/>
                </a:schemeClr>
              </a:solidFill>
              <a:latin typeface="+mn-lt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标题 3"/>
          <p:cNvSpPr>
            <a:spLocks noGrp="1"/>
          </p:cNvSpPr>
          <p:nvPr/>
        </p:nvSpPr>
        <p:spPr>
          <a:xfrm>
            <a:off x="10330180" y="3602355"/>
            <a:ext cx="1584960" cy="94869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1300">
                <a:solidFill>
                  <a:schemeClr val="bg1">
                    <a:lumMod val="95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後臺設定的投票時間為</a:t>
            </a:r>
            <a:r>
              <a:rPr lang="en-US" altLang="zh-CN" sz="1300">
                <a:solidFill>
                  <a:schemeClr val="bg1">
                    <a:lumMod val="95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7/23-8/31</a:t>
            </a:r>
            <a:r>
              <a:rPr lang="zh-CN" altLang="en-US" sz="1300">
                <a:solidFill>
                  <a:schemeClr val="bg1">
                    <a:lumMod val="95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，此期間內投票有效</a:t>
            </a:r>
            <a:endParaRPr lang="zh-CN" altLang="en-US" sz="1300">
              <a:solidFill>
                <a:schemeClr val="bg1">
                  <a:lumMod val="95000"/>
                </a:schemeClr>
              </a:solidFill>
              <a:latin typeface="+mn-lt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395" y="1001395"/>
            <a:ext cx="2268000" cy="504000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977005" y="565785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會議未開始詳情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6" name="标题 3"/>
          <p:cNvSpPr>
            <a:spLocks noGrp="1"/>
          </p:cNvSpPr>
          <p:nvPr/>
        </p:nvSpPr>
        <p:spPr>
          <a:xfrm>
            <a:off x="941705" y="565785"/>
            <a:ext cx="16078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會議未開始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555" y="1001395"/>
            <a:ext cx="2268000" cy="5040000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3132455" y="3255645"/>
            <a:ext cx="30226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标题 4"/>
          <p:cNvSpPr>
            <a:spLocks noGrp="1"/>
          </p:cNvSpPr>
          <p:nvPr/>
        </p:nvSpPr>
        <p:spPr>
          <a:xfrm>
            <a:off x="9252585" y="565785"/>
            <a:ext cx="226250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會議結束，可查看會議投票數詳情結果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1" name="标题 3"/>
          <p:cNvSpPr>
            <a:spLocks noGrp="1"/>
          </p:cNvSpPr>
          <p:nvPr/>
        </p:nvSpPr>
        <p:spPr>
          <a:xfrm>
            <a:off x="6532880" y="565785"/>
            <a:ext cx="16078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會議已結束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8801100" y="3255645"/>
            <a:ext cx="30226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05" y="1001395"/>
            <a:ext cx="2268000" cy="5040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220" y="1001395"/>
            <a:ext cx="2261408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68985" y="530860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進入生活繳費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5320" y="966470"/>
            <a:ext cx="2267375" cy="5040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835785" y="2600960"/>
            <a:ext cx="413385" cy="519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083560" y="3220720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3"/>
          <p:cNvSpPr>
            <a:spLocks noGrp="1"/>
          </p:cNvSpPr>
          <p:nvPr/>
        </p:nvSpPr>
        <p:spPr>
          <a:xfrm>
            <a:off x="3456940" y="530860"/>
            <a:ext cx="245046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展示生活繳費所有項目大分類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415" y="966470"/>
            <a:ext cx="2268000" cy="504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145" y="966470"/>
            <a:ext cx="2268000" cy="5040000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5981700" y="3185160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标题 3"/>
          <p:cNvSpPr>
            <a:spLocks noGrp="1"/>
          </p:cNvSpPr>
          <p:nvPr/>
        </p:nvSpPr>
        <p:spPr>
          <a:xfrm>
            <a:off x="6494145" y="530860"/>
            <a:ext cx="221297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列出所屬大分類的項目名稱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8901430" y="3185160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875" y="966470"/>
            <a:ext cx="2268000" cy="5040000"/>
          </a:xfrm>
          <a:prstGeom prst="rect">
            <a:avLst/>
          </a:prstGeom>
          <a:ln>
            <a:solidFill>
              <a:srgbClr val="F9F4F2"/>
            </a:solidFill>
          </a:ln>
        </p:spPr>
      </p:pic>
      <p:sp>
        <p:nvSpPr>
          <p:cNvPr id="14" name="标题 3"/>
          <p:cNvSpPr>
            <a:spLocks noGrp="1"/>
          </p:cNvSpPr>
          <p:nvPr/>
        </p:nvSpPr>
        <p:spPr>
          <a:xfrm>
            <a:off x="9413875" y="572770"/>
            <a:ext cx="221297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跳轉進入網頁</a:t>
            </a:r>
            <a:endParaRPr lang="en-US" altLang="zh-CN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710305" y="1520825"/>
            <a:ext cx="939165" cy="5886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6494145" y="1856740"/>
            <a:ext cx="2216150" cy="4489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69620" y="514350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進入意見反饋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9925" y="1001395"/>
            <a:ext cx="2267375" cy="5040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2377440" y="2621915"/>
            <a:ext cx="413385" cy="519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034665" y="3220085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标题 3"/>
          <p:cNvSpPr>
            <a:spLocks noGrp="1"/>
          </p:cNvSpPr>
          <p:nvPr/>
        </p:nvSpPr>
        <p:spPr>
          <a:xfrm>
            <a:off x="3505200" y="514350"/>
            <a:ext cx="22682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意見反饋可查看到【待處理】列表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959485"/>
            <a:ext cx="2268000" cy="50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110" y="959485"/>
            <a:ext cx="2268000" cy="5040000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5870575" y="3220085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736715" y="565150"/>
            <a:ext cx="1338580" cy="2914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ea typeface="宋体" panose="02010600030101010101" pitchFamily="2" charset="-122"/>
                <a:sym typeface="+mn-ea"/>
              </a:rPr>
              <a:t>【待處理】詳情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45560" y="1007110"/>
            <a:ext cx="441960" cy="132715"/>
          </a:xfrm>
          <a:prstGeom prst="rect">
            <a:avLst/>
          </a:prstGeom>
          <a:solidFill>
            <a:srgbClr val="FEB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687185" y="1007110"/>
            <a:ext cx="441960" cy="132715"/>
          </a:xfrm>
          <a:prstGeom prst="rect">
            <a:avLst/>
          </a:prstGeom>
          <a:solidFill>
            <a:srgbClr val="FEB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5830570" y="538480"/>
            <a:ext cx="248856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意見反饋查看【已處理】列表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0570" y="1029970"/>
            <a:ext cx="2268000" cy="50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3495" y="1029970"/>
            <a:ext cx="2268000" cy="5040000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8319135" y="3220085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标题 3"/>
          <p:cNvSpPr>
            <a:spLocks noGrp="1"/>
          </p:cNvSpPr>
          <p:nvPr/>
        </p:nvSpPr>
        <p:spPr>
          <a:xfrm>
            <a:off x="9030335" y="538480"/>
            <a:ext cx="203454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【已處理】項目詳情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029970"/>
            <a:ext cx="2268000" cy="5040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7755255" y="1211580"/>
            <a:ext cx="343535" cy="3587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>
            <a:stCxn id="19" idx="1"/>
          </p:cNvCxnSpPr>
          <p:nvPr/>
        </p:nvCxnSpPr>
        <p:spPr>
          <a:xfrm flipH="1">
            <a:off x="2856865" y="1391285"/>
            <a:ext cx="4898390" cy="2762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标题 3"/>
          <p:cNvSpPr>
            <a:spLocks noGrp="1"/>
          </p:cNvSpPr>
          <p:nvPr/>
        </p:nvSpPr>
        <p:spPr>
          <a:xfrm>
            <a:off x="686435" y="538480"/>
            <a:ext cx="198564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點入新增意見反饋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2" name="对角圆角矩形 11"/>
          <p:cNvSpPr/>
          <p:nvPr/>
        </p:nvSpPr>
        <p:spPr>
          <a:xfrm>
            <a:off x="3256280" y="2721610"/>
            <a:ext cx="1584960" cy="3348355"/>
          </a:xfrm>
          <a:prstGeom prst="round2DiagRect">
            <a:avLst/>
          </a:prstGeom>
          <a:solidFill>
            <a:srgbClr val="F7F5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電工報修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其他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管委會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保全公司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現場人員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會議記錄及公告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噪音.二手菸害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公設缺失(建議)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環境清潔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管理費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郵件包裹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物業服務(含公設預約)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保全勤務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裝潢施工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垃圾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物流外送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訪客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停車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328545" y="3086735"/>
            <a:ext cx="524510" cy="2743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>
            <a:stCxn id="15" idx="3"/>
          </p:cNvCxnSpPr>
          <p:nvPr/>
        </p:nvCxnSpPr>
        <p:spPr>
          <a:xfrm>
            <a:off x="2853055" y="3223895"/>
            <a:ext cx="339725" cy="825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045210" y="1078865"/>
            <a:ext cx="441960" cy="132715"/>
          </a:xfrm>
          <a:prstGeom prst="rect">
            <a:avLst/>
          </a:prstGeom>
          <a:solidFill>
            <a:srgbClr val="FEB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176645" y="1078865"/>
            <a:ext cx="441960" cy="132715"/>
          </a:xfrm>
          <a:prstGeom prst="rect">
            <a:avLst/>
          </a:prstGeom>
          <a:solidFill>
            <a:srgbClr val="FEB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235440" y="1078865"/>
            <a:ext cx="441960" cy="132715"/>
          </a:xfrm>
          <a:prstGeom prst="rect">
            <a:avLst/>
          </a:prstGeom>
          <a:solidFill>
            <a:srgbClr val="FEB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标题 3"/>
          <p:cNvSpPr>
            <a:spLocks noGrp="1"/>
          </p:cNvSpPr>
          <p:nvPr/>
        </p:nvSpPr>
        <p:spPr>
          <a:xfrm>
            <a:off x="9030335" y="4483735"/>
            <a:ext cx="209359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000" b="1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相關人員處理完成後在後臺反饋處理結果，住戶在</a:t>
            </a:r>
            <a:r>
              <a:rPr lang="en-US" altLang="zh-CN" sz="1000" b="1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APP</a:t>
            </a:r>
            <a:r>
              <a:rPr lang="zh-CN" altLang="en-US" sz="1000" b="1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可查看到</a:t>
            </a:r>
            <a:endParaRPr lang="zh-CN" altLang="en-US" sz="1000" b="1">
              <a:solidFill>
                <a:srgbClr val="FF0000"/>
              </a:solidFill>
              <a:latin typeface="+mn-lt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75970" y="572770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進入點數功能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2305" y="1008380"/>
            <a:ext cx="2267375" cy="5040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842770" y="3176270"/>
            <a:ext cx="413385" cy="519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126105" y="3227070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标题 3"/>
          <p:cNvSpPr>
            <a:spLocks noGrp="1"/>
          </p:cNvSpPr>
          <p:nvPr/>
        </p:nvSpPr>
        <p:spPr>
          <a:xfrm>
            <a:off x="3785870" y="503555"/>
            <a:ext cx="2268220" cy="462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預約核銷之後，點數使用記錄會在點數功能更新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0" name="标题 3"/>
          <p:cNvSpPr>
            <a:spLocks noGrp="1"/>
          </p:cNvSpPr>
          <p:nvPr/>
        </p:nvSpPr>
        <p:spPr>
          <a:xfrm>
            <a:off x="6972935" y="538480"/>
            <a:ext cx="226885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顯示有效期</a:t>
            </a:r>
            <a:r>
              <a: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到期前 </a:t>
            </a:r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30</a:t>
            </a:r>
            <a:r>
              <a: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天</a:t>
            </a:r>
            <a:r>
              <a:rPr 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的點數項目</a:t>
            </a:r>
            <a:endParaRPr lang="en-US" altLang="zh-CN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530" y="4788535"/>
            <a:ext cx="2372360" cy="868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280" y="1008380"/>
            <a:ext cx="2268000" cy="504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008380"/>
            <a:ext cx="2245091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28015" y="383540"/>
            <a:ext cx="2394585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切換【用戶】畫面，輸入資料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3055620" y="3098165"/>
            <a:ext cx="35941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5888990" y="3098165"/>
            <a:ext cx="37846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rcRect t="2923" b="-2923"/>
          <a:stretch>
            <a:fillRect/>
          </a:stretch>
        </p:blipFill>
        <p:spPr>
          <a:xfrm>
            <a:off x="6339840" y="831850"/>
            <a:ext cx="2195167" cy="50400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0" name="标题 3"/>
          <p:cNvSpPr>
            <a:spLocks noGrp="1"/>
          </p:cNvSpPr>
          <p:nvPr/>
        </p:nvSpPr>
        <p:spPr>
          <a:xfrm>
            <a:off x="6267450" y="383540"/>
            <a:ext cx="236029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初次登入後修改成自己的密碼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rcRect t="2923" b="-2923"/>
          <a:stretch>
            <a:fillRect/>
          </a:stretch>
        </p:blipFill>
        <p:spPr>
          <a:xfrm>
            <a:off x="9264015" y="777240"/>
            <a:ext cx="1370965" cy="252857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4" name="标题 3"/>
          <p:cNvSpPr>
            <a:spLocks noGrp="1"/>
          </p:cNvSpPr>
          <p:nvPr/>
        </p:nvSpPr>
        <p:spPr>
          <a:xfrm>
            <a:off x="10634980" y="777240"/>
            <a:ext cx="1369695" cy="463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zh-CN" altLang="en-US" sz="13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密碼修改成功，並跳回登入頁面</a:t>
            </a:r>
            <a:endParaRPr lang="zh-CN" altLang="en-US" sz="13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rcRect l="-310" t="2923" r="310" b="-2923"/>
          <a:stretch>
            <a:fillRect/>
          </a:stretch>
        </p:blipFill>
        <p:spPr>
          <a:xfrm>
            <a:off x="9264650" y="3348990"/>
            <a:ext cx="1369695" cy="252285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6" name="右箭头 25"/>
          <p:cNvSpPr/>
          <p:nvPr/>
        </p:nvSpPr>
        <p:spPr>
          <a:xfrm>
            <a:off x="8627745" y="3098165"/>
            <a:ext cx="37846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3"/>
          <p:cNvSpPr>
            <a:spLocks noGrp="1"/>
          </p:cNvSpPr>
          <p:nvPr/>
        </p:nvSpPr>
        <p:spPr>
          <a:xfrm>
            <a:off x="3509010" y="313690"/>
            <a:ext cx="236029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初次登入後可編輯個人資料或點右上角【略過】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11505" y="831850"/>
            <a:ext cx="2327275" cy="5427345"/>
            <a:chOff x="963" y="1310"/>
            <a:chExt cx="3665" cy="8547"/>
          </a:xfrm>
        </p:grpSpPr>
        <p:sp>
          <p:nvSpPr>
            <p:cNvPr id="16" name="标题 3"/>
            <p:cNvSpPr>
              <a:spLocks noGrp="1"/>
            </p:cNvSpPr>
            <p:nvPr/>
          </p:nvSpPr>
          <p:spPr>
            <a:xfrm>
              <a:off x="1000" y="8918"/>
              <a:ext cx="3512" cy="7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17" name="标题 3"/>
            <p:cNvSpPr>
              <a:spLocks noGrp="1"/>
            </p:cNvSpPr>
            <p:nvPr/>
          </p:nvSpPr>
          <p:spPr>
            <a:xfrm>
              <a:off x="963" y="9237"/>
              <a:ext cx="3665" cy="6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300">
                  <a:solidFill>
                    <a:srgbClr val="FF0000"/>
                  </a:solidFill>
                  <a:latin typeface="+mn-ea"/>
                  <a:ea typeface="+mn-ea"/>
                </a:rPr>
                <a:t>服務條款與隱私權政策必須閱讀完全部，才可勾選</a:t>
              </a:r>
              <a:endParaRPr lang="zh-CN" altLang="en-US" sz="130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" y="1310"/>
              <a:ext cx="3572" cy="7937"/>
            </a:xfrm>
            <a:prstGeom prst="rect">
              <a:avLst/>
            </a:prstGeom>
          </p:spPr>
        </p:pic>
        <p:cxnSp>
          <p:nvCxnSpPr>
            <p:cNvPr id="9" name="直接箭头连接符 8"/>
            <p:cNvCxnSpPr/>
            <p:nvPr/>
          </p:nvCxnSpPr>
          <p:spPr>
            <a:xfrm>
              <a:off x="2273" y="5426"/>
              <a:ext cx="11" cy="1691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标题 3"/>
            <p:cNvSpPr>
              <a:spLocks noGrp="1"/>
            </p:cNvSpPr>
            <p:nvPr/>
          </p:nvSpPr>
          <p:spPr>
            <a:xfrm>
              <a:off x="1461" y="7117"/>
              <a:ext cx="3051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初始密碼</a:t>
              </a:r>
              <a:r>
                <a:rPr lang="en-US" altLang="zh-CN" sz="1400">
                  <a:solidFill>
                    <a:srgbClr val="FF0000"/>
                  </a:solidFill>
                  <a:latin typeface="+mn-ea"/>
                  <a:ea typeface="+mn-ea"/>
                </a:rPr>
                <a:t>Aa123456</a:t>
              </a:r>
              <a:endParaRPr lang="en-US" altLang="zh-CN" sz="140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915" y="2978"/>
              <a:ext cx="1066" cy="64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075" y="831850"/>
            <a:ext cx="2261408" cy="5040000"/>
          </a:xfrm>
          <a:prstGeom prst="rect">
            <a:avLst/>
          </a:prstGeom>
        </p:spPr>
      </p:pic>
      <p:sp>
        <p:nvSpPr>
          <p:cNvPr id="8" name="标题 3"/>
          <p:cNvSpPr>
            <a:spLocks noGrp="1"/>
          </p:cNvSpPr>
          <p:nvPr/>
        </p:nvSpPr>
        <p:spPr>
          <a:xfrm>
            <a:off x="10634345" y="3348990"/>
            <a:ext cx="1369695" cy="393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以新密碼登入</a:t>
            </a:r>
            <a:endParaRPr lang="zh-CN" altLang="en-US" sz="13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68985" y="565785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進入公設預約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5320" y="1001395"/>
            <a:ext cx="2267375" cy="5040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2369820" y="3169285"/>
            <a:ext cx="413385" cy="519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045460" y="3220085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标题 3"/>
          <p:cNvSpPr>
            <a:spLocks noGrp="1"/>
          </p:cNvSpPr>
          <p:nvPr/>
        </p:nvSpPr>
        <p:spPr>
          <a:xfrm>
            <a:off x="3743960" y="523240"/>
            <a:ext cx="188912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顯示所有的公設類別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5883275" y="3220085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标题 3"/>
          <p:cNvSpPr>
            <a:spLocks noGrp="1"/>
          </p:cNvSpPr>
          <p:nvPr/>
        </p:nvSpPr>
        <p:spPr>
          <a:xfrm>
            <a:off x="6546850" y="523240"/>
            <a:ext cx="188912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查看到所屬的公設項目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8713470" y="3220085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标题 3"/>
          <p:cNvSpPr>
            <a:spLocks noGrp="1"/>
          </p:cNvSpPr>
          <p:nvPr/>
        </p:nvSpPr>
        <p:spPr>
          <a:xfrm>
            <a:off x="9271635" y="565785"/>
            <a:ext cx="188912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預約頁面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308090" y="1001395"/>
            <a:ext cx="2268220" cy="5039360"/>
            <a:chOff x="9934" y="1577"/>
            <a:chExt cx="3572" cy="793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4" y="1577"/>
              <a:ext cx="3572" cy="7937"/>
            </a:xfrm>
            <a:prstGeom prst="rect">
              <a:avLst/>
            </a:prstGeom>
          </p:spPr>
        </p:pic>
        <p:sp>
          <p:nvSpPr>
            <p:cNvPr id="22" name="圆角矩形 21"/>
            <p:cNvSpPr/>
            <p:nvPr/>
          </p:nvSpPr>
          <p:spPr>
            <a:xfrm>
              <a:off x="10041" y="2396"/>
              <a:ext cx="3266" cy="259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020" y="1001395"/>
            <a:ext cx="2268000" cy="5040000"/>
          </a:xfrm>
          <a:prstGeom prst="rect">
            <a:avLst/>
          </a:prstGeom>
        </p:spPr>
      </p:pic>
      <p:sp>
        <p:nvSpPr>
          <p:cNvPr id="24" name="标题 3"/>
          <p:cNvSpPr>
            <a:spLocks noGrp="1"/>
          </p:cNvSpPr>
          <p:nvPr/>
        </p:nvSpPr>
        <p:spPr>
          <a:xfrm>
            <a:off x="9182100" y="6041390"/>
            <a:ext cx="2267585" cy="393700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 b="1">
                <a:solidFill>
                  <a:schemeClr val="bg1"/>
                </a:solidFill>
                <a:latin typeface="+mn-lt"/>
                <a:ea typeface="宋体" panose="02010600030101010101" pitchFamily="2" charset="-122"/>
              </a:rPr>
              <a:t>日期反灰代表未開放</a:t>
            </a:r>
            <a:endParaRPr lang="zh-CN" altLang="en-US" sz="1300" b="1">
              <a:solidFill>
                <a:schemeClr val="bg1"/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550" y="1001395"/>
            <a:ext cx="2279397" cy="5040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583940" y="2585085"/>
            <a:ext cx="2139950" cy="7886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3"/>
          <p:cNvSpPr>
            <a:spLocks noGrp="1"/>
          </p:cNvSpPr>
          <p:nvPr/>
        </p:nvSpPr>
        <p:spPr>
          <a:xfrm>
            <a:off x="6308090" y="6041390"/>
            <a:ext cx="2267585" cy="393700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300" b="1">
                <a:solidFill>
                  <a:schemeClr val="bg1"/>
                </a:solidFill>
                <a:latin typeface="+mn-lt"/>
                <a:ea typeface="宋体" panose="02010600030101010101" pitchFamily="2" charset="-122"/>
              </a:rPr>
              <a:t>今日不開放，但可以點入查看並預約其他開放日期</a:t>
            </a:r>
            <a:endParaRPr lang="zh-CN" altLang="en-US" sz="1300" b="1">
              <a:solidFill>
                <a:schemeClr val="bg1"/>
              </a:solidFill>
              <a:latin typeface="+mn-lt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9470" y="404495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進入公設預約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3038475" y="3220085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标题 3"/>
          <p:cNvSpPr>
            <a:spLocks noGrp="1"/>
          </p:cNvSpPr>
          <p:nvPr/>
        </p:nvSpPr>
        <p:spPr>
          <a:xfrm>
            <a:off x="3630930" y="404495"/>
            <a:ext cx="204914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查看所有的預約記錄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8" name="标题 3"/>
          <p:cNvSpPr>
            <a:spLocks noGrp="1"/>
          </p:cNvSpPr>
          <p:nvPr/>
        </p:nvSpPr>
        <p:spPr>
          <a:xfrm>
            <a:off x="7401560" y="325755"/>
            <a:ext cx="1144270" cy="393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已預約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9" name="标题 3"/>
          <p:cNvSpPr>
            <a:spLocks noGrp="1"/>
          </p:cNvSpPr>
          <p:nvPr/>
        </p:nvSpPr>
        <p:spPr>
          <a:xfrm>
            <a:off x="8863965" y="3401060"/>
            <a:ext cx="1144270" cy="314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已核銷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0" name="标题 3"/>
          <p:cNvSpPr>
            <a:spLocks noGrp="1"/>
          </p:cNvSpPr>
          <p:nvPr/>
        </p:nvSpPr>
        <p:spPr>
          <a:xfrm>
            <a:off x="7402195" y="3401695"/>
            <a:ext cx="1144270" cy="314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已取消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1" name="标题 3"/>
          <p:cNvSpPr>
            <a:spLocks noGrp="1"/>
          </p:cNvSpPr>
          <p:nvPr/>
        </p:nvSpPr>
        <p:spPr>
          <a:xfrm>
            <a:off x="10323195" y="3401695"/>
            <a:ext cx="1144270" cy="314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已逾期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3" name="右箭头 32"/>
          <p:cNvSpPr/>
          <p:nvPr/>
        </p:nvSpPr>
        <p:spPr>
          <a:xfrm>
            <a:off x="6078220" y="3220085"/>
            <a:ext cx="6781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1550" y="853440"/>
            <a:ext cx="2425469" cy="504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90" y="853440"/>
            <a:ext cx="2282000" cy="50400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465" y="3716655"/>
            <a:ext cx="1143088" cy="25416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330" y="3716655"/>
            <a:ext cx="1141695" cy="254160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195" y="3716655"/>
            <a:ext cx="1141695" cy="254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330" y="719455"/>
            <a:ext cx="1124585" cy="2541905"/>
          </a:xfrm>
          <a:prstGeom prst="rect">
            <a:avLst/>
          </a:prstGeom>
        </p:spPr>
      </p:pic>
      <p:sp>
        <p:nvSpPr>
          <p:cNvPr id="6" name="标题 3"/>
          <p:cNvSpPr>
            <a:spLocks noGrp="1"/>
          </p:cNvSpPr>
          <p:nvPr/>
        </p:nvSpPr>
        <p:spPr>
          <a:xfrm>
            <a:off x="8843645" y="325755"/>
            <a:ext cx="1144270" cy="393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出示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QRCode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核銷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0020" y="741045"/>
            <a:ext cx="1139190" cy="2520315"/>
          </a:xfrm>
          <a:prstGeom prst="rect">
            <a:avLst/>
          </a:prstGeom>
        </p:spPr>
      </p:pic>
      <p:sp>
        <p:nvSpPr>
          <p:cNvPr id="10" name="标题 3"/>
          <p:cNvSpPr>
            <a:spLocks noGrp="1"/>
          </p:cNvSpPr>
          <p:nvPr/>
        </p:nvSpPr>
        <p:spPr>
          <a:xfrm>
            <a:off x="10318115" y="347345"/>
            <a:ext cx="1144270" cy="393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取消預約</a:t>
            </a:r>
            <a:endParaRPr lang="zh-CN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6640" y="719455"/>
            <a:ext cx="1135135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95350" y="565785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進入包裹收發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81685" y="1001395"/>
            <a:ext cx="2267375" cy="5040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866775" y="4109085"/>
            <a:ext cx="2084070" cy="4781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129915" y="3220085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3"/>
          <p:cNvSpPr>
            <a:spLocks noGrp="1"/>
          </p:cNvSpPr>
          <p:nvPr/>
        </p:nvSpPr>
        <p:spPr>
          <a:xfrm>
            <a:off x="3941445" y="565785"/>
            <a:ext cx="16078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社區規約列表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5906770" y="3171190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/>
        </p:nvSpPr>
        <p:spPr>
          <a:xfrm>
            <a:off x="6833870" y="565785"/>
            <a:ext cx="16078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出示</a:t>
            </a:r>
            <a:r>
              <a:rPr lang="en-US" altLang="zh-CN" sz="1300">
                <a:solidFill>
                  <a:schemeClr val="bg2">
                    <a:lumMod val="50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QRCode</a:t>
            </a:r>
            <a:endParaRPr lang="en-US" altLang="zh-CN" sz="1300">
              <a:solidFill>
                <a:schemeClr val="bg2">
                  <a:lumMod val="50000"/>
                </a:schemeClr>
              </a:solidFill>
              <a:latin typeface="+mn-lt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15" y="1001395"/>
            <a:ext cx="2268000" cy="5040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4813300" y="1899285"/>
            <a:ext cx="841375" cy="3308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435" y="1001395"/>
            <a:ext cx="2268000" cy="5040000"/>
          </a:xfrm>
          <a:prstGeom prst="rect">
            <a:avLst/>
          </a:prstGeom>
        </p:spPr>
      </p:pic>
      <p:sp>
        <p:nvSpPr>
          <p:cNvPr id="16" name="标题 3"/>
          <p:cNvSpPr>
            <a:spLocks noGrp="1"/>
          </p:cNvSpPr>
          <p:nvPr/>
        </p:nvSpPr>
        <p:spPr>
          <a:xfrm>
            <a:off x="6401435" y="6041390"/>
            <a:ext cx="2268855" cy="5708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sz="1300">
                <a:solidFill>
                  <a:schemeClr val="bg1">
                    <a:lumMod val="95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出示此</a:t>
            </a:r>
            <a:r>
              <a:rPr lang="en-US" altLang="zh-CN" sz="1300">
                <a:solidFill>
                  <a:schemeClr val="bg1">
                    <a:lumMod val="95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QRCode</a:t>
            </a:r>
            <a:r>
              <a:rPr lang="zh-CN" altLang="en-US" sz="1300">
                <a:solidFill>
                  <a:schemeClr val="bg1">
                    <a:lumMod val="95000"/>
                  </a:schemeClr>
                </a:solidFill>
                <a:latin typeface="+mn-lt"/>
                <a:ea typeface="宋体" panose="02010600030101010101" pitchFamily="2" charset="-122"/>
                <a:sym typeface="+mn-ea"/>
              </a:rPr>
              <a:t>給物業人員查詢包裹</a:t>
            </a:r>
            <a:endParaRPr lang="zh-CN" altLang="en-US" sz="1300">
              <a:solidFill>
                <a:schemeClr val="bg1">
                  <a:lumMod val="95000"/>
                </a:schemeClr>
              </a:solidFill>
              <a:latin typeface="+mn-lt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8790940" y="3171190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标题 3"/>
          <p:cNvSpPr>
            <a:spLocks noGrp="1"/>
          </p:cNvSpPr>
          <p:nvPr/>
        </p:nvSpPr>
        <p:spPr>
          <a:xfrm>
            <a:off x="9522460" y="565785"/>
            <a:ext cx="16078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已領取包裹記錄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5760" y="1001395"/>
            <a:ext cx="2274332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95350" y="565785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進入社區規約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81685" y="1001395"/>
            <a:ext cx="2267375" cy="5040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884680" y="4573270"/>
            <a:ext cx="1052195" cy="4006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75" y="1001395"/>
            <a:ext cx="2268000" cy="5040000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3200400" y="3220085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3"/>
          <p:cNvSpPr>
            <a:spLocks noGrp="1"/>
          </p:cNvSpPr>
          <p:nvPr/>
        </p:nvSpPr>
        <p:spPr>
          <a:xfrm>
            <a:off x="4116705" y="565785"/>
            <a:ext cx="16078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社區規約列表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1001395"/>
            <a:ext cx="2268000" cy="504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右箭头 5"/>
          <p:cNvSpPr/>
          <p:nvPr/>
        </p:nvSpPr>
        <p:spPr>
          <a:xfrm>
            <a:off x="6142990" y="3220085"/>
            <a:ext cx="373380" cy="4178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标题 3"/>
          <p:cNvSpPr>
            <a:spLocks noGrp="1"/>
          </p:cNvSpPr>
          <p:nvPr/>
        </p:nvSpPr>
        <p:spPr>
          <a:xfrm>
            <a:off x="7072630" y="565785"/>
            <a:ext cx="16078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查看詳情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95350" y="565785"/>
            <a:ext cx="1607820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進入管理費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8" name="内容占位符 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81685" y="1001395"/>
            <a:ext cx="2267375" cy="5040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912620" y="4999990"/>
            <a:ext cx="1002030" cy="3943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标题 14"/>
          <p:cNvSpPr>
            <a:spLocks noGrp="1"/>
          </p:cNvSpPr>
          <p:nvPr>
            <p:ph type="title"/>
          </p:nvPr>
        </p:nvSpPr>
        <p:spPr>
          <a:xfrm>
            <a:off x="785495" y="565785"/>
            <a:ext cx="2258695" cy="393700"/>
          </a:xfrm>
        </p:spPr>
        <p:txBody>
          <a:bodyPr>
            <a:noAutofit/>
          </a:bodyPr>
          <a:p>
            <a:pPr algn="ctr">
              <a:lnSpc>
                <a:spcPct val="11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登入後該用戶所在社區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3248660" y="3140075"/>
            <a:ext cx="35941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6092190" y="3140075"/>
            <a:ext cx="359410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标题 14"/>
          <p:cNvSpPr>
            <a:spLocks noGrp="1"/>
          </p:cNvSpPr>
          <p:nvPr/>
        </p:nvSpPr>
        <p:spPr>
          <a:xfrm>
            <a:off x="3753485" y="614680"/>
            <a:ext cx="224917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並選擇戶別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标题 14"/>
          <p:cNvSpPr>
            <a:spLocks noGrp="1"/>
          </p:cNvSpPr>
          <p:nvPr/>
        </p:nvSpPr>
        <p:spPr>
          <a:xfrm>
            <a:off x="6604000" y="614680"/>
            <a:ext cx="215963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選擇戶別後進入主畫面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495" y="1050290"/>
            <a:ext cx="2268000" cy="50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015" y="1050290"/>
            <a:ext cx="2268000" cy="50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470" y="1050290"/>
            <a:ext cx="2268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流程图: 终止 4"/>
          <p:cNvSpPr/>
          <p:nvPr/>
        </p:nvSpPr>
        <p:spPr>
          <a:xfrm>
            <a:off x="1515110" y="930910"/>
            <a:ext cx="1937385" cy="39116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01  </a:t>
            </a:r>
            <a:r>
              <a:rPr lang="zh-CN" altLang="en-US"/>
              <a:t>優惠卡</a:t>
            </a:r>
            <a:endParaRPr lang="zh-CN" altLang="en-US"/>
          </a:p>
        </p:txBody>
      </p:sp>
      <p:sp>
        <p:nvSpPr>
          <p:cNvPr id="6" name="流程图: 终止 5"/>
          <p:cNvSpPr/>
          <p:nvPr/>
        </p:nvSpPr>
        <p:spPr>
          <a:xfrm>
            <a:off x="2165985" y="1698625"/>
            <a:ext cx="1937385" cy="39116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02 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優惠店家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流程图: 终止 6"/>
          <p:cNvSpPr/>
          <p:nvPr/>
        </p:nvSpPr>
        <p:spPr>
          <a:xfrm>
            <a:off x="1122045" y="2466340"/>
            <a:ext cx="1937385" cy="39116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03  </a:t>
            </a:r>
            <a:r>
              <a:rPr lang="zh-CN" altLang="en-US"/>
              <a:t>行事曆</a:t>
            </a:r>
            <a:endParaRPr lang="zh-CN" altLang="en-US"/>
          </a:p>
        </p:txBody>
      </p:sp>
      <p:sp>
        <p:nvSpPr>
          <p:cNvPr id="8" name="流程图: 终止 7"/>
          <p:cNvSpPr/>
          <p:nvPr/>
        </p:nvSpPr>
        <p:spPr>
          <a:xfrm>
            <a:off x="9249410" y="840105"/>
            <a:ext cx="1937385" cy="39116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07  </a:t>
            </a:r>
            <a:r>
              <a:rPr lang="zh-CN" altLang="en-US"/>
              <a:t>生活繳費</a:t>
            </a:r>
            <a:endParaRPr lang="zh-CN" altLang="en-US"/>
          </a:p>
        </p:txBody>
      </p:sp>
      <p:sp>
        <p:nvSpPr>
          <p:cNvPr id="9" name="流程图: 终止 8"/>
          <p:cNvSpPr/>
          <p:nvPr/>
        </p:nvSpPr>
        <p:spPr>
          <a:xfrm>
            <a:off x="7806690" y="1607820"/>
            <a:ext cx="1937385" cy="39116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08 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意見反饋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流程图: 终止 9"/>
          <p:cNvSpPr/>
          <p:nvPr/>
        </p:nvSpPr>
        <p:spPr>
          <a:xfrm>
            <a:off x="9200515" y="2375535"/>
            <a:ext cx="1937385" cy="39116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09  </a:t>
            </a:r>
            <a:r>
              <a:rPr lang="zh-CN" altLang="en-US"/>
              <a:t>點數功能</a:t>
            </a:r>
            <a:endParaRPr lang="zh-CN" altLang="en-US"/>
          </a:p>
        </p:txBody>
      </p:sp>
      <p:sp>
        <p:nvSpPr>
          <p:cNvPr id="20" name="标题 14"/>
          <p:cNvSpPr>
            <a:spLocks noGrp="1"/>
          </p:cNvSpPr>
          <p:nvPr/>
        </p:nvSpPr>
        <p:spPr>
          <a:xfrm>
            <a:off x="4914265" y="212090"/>
            <a:ext cx="224917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6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主畫面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4900" y="769620"/>
            <a:ext cx="2430000" cy="5400000"/>
          </a:xfrm>
          <a:prstGeom prst="rect">
            <a:avLst/>
          </a:prstGeom>
        </p:spPr>
      </p:pic>
      <p:sp>
        <p:nvSpPr>
          <p:cNvPr id="3" name="流程图: 终止 2"/>
          <p:cNvSpPr/>
          <p:nvPr/>
        </p:nvSpPr>
        <p:spPr>
          <a:xfrm>
            <a:off x="2214880" y="3234055"/>
            <a:ext cx="1937385" cy="39116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04 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瓦斯抄錶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流程图: 终止 3"/>
          <p:cNvSpPr/>
          <p:nvPr/>
        </p:nvSpPr>
        <p:spPr>
          <a:xfrm>
            <a:off x="1101090" y="4006850"/>
            <a:ext cx="1937385" cy="39116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05  </a:t>
            </a:r>
            <a:r>
              <a:rPr lang="zh-CN" altLang="en-US"/>
              <a:t>公佈欄</a:t>
            </a:r>
            <a:endParaRPr lang="zh-CN" altLang="en-US"/>
          </a:p>
        </p:txBody>
      </p:sp>
      <p:sp>
        <p:nvSpPr>
          <p:cNvPr id="12" name="流程图: 终止 11"/>
          <p:cNvSpPr/>
          <p:nvPr/>
        </p:nvSpPr>
        <p:spPr>
          <a:xfrm>
            <a:off x="2117090" y="4965065"/>
            <a:ext cx="1937385" cy="39116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06 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議題投票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流程图: 终止 12"/>
          <p:cNvSpPr/>
          <p:nvPr/>
        </p:nvSpPr>
        <p:spPr>
          <a:xfrm>
            <a:off x="7909560" y="3143250"/>
            <a:ext cx="1937385" cy="39116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10 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公設預約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流程图: 终止 13"/>
          <p:cNvSpPr/>
          <p:nvPr/>
        </p:nvSpPr>
        <p:spPr>
          <a:xfrm>
            <a:off x="9200515" y="3910965"/>
            <a:ext cx="2224405" cy="39116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11  </a:t>
            </a:r>
            <a:r>
              <a:rPr lang="zh-CN" altLang="en-US"/>
              <a:t>包裹郵件收發</a:t>
            </a:r>
            <a:endParaRPr lang="zh-CN" altLang="en-US"/>
          </a:p>
        </p:txBody>
      </p:sp>
      <p:sp>
        <p:nvSpPr>
          <p:cNvPr id="15" name="流程图: 终止 14"/>
          <p:cNvSpPr/>
          <p:nvPr/>
        </p:nvSpPr>
        <p:spPr>
          <a:xfrm>
            <a:off x="7909560" y="4678680"/>
            <a:ext cx="1937385" cy="39116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12 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社區規約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流程图: 终止 15"/>
          <p:cNvSpPr/>
          <p:nvPr/>
        </p:nvSpPr>
        <p:spPr>
          <a:xfrm>
            <a:off x="9249410" y="5446395"/>
            <a:ext cx="1937385" cy="39116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13  </a:t>
            </a:r>
            <a:r>
              <a:rPr lang="zh-CN" altLang="en-US"/>
              <a:t>管理費</a:t>
            </a:r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9457055" y="5837555"/>
            <a:ext cx="1711325" cy="332740"/>
          </a:xfrm>
        </p:spPr>
        <p:txBody>
          <a:bodyPr>
            <a:noAutofit/>
          </a:bodyPr>
          <a:p>
            <a:pPr algn="ctr"/>
            <a:r>
              <a:rPr lang="zh-CN" altLang="en-US" sz="13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此功能暫時未開放</a:t>
            </a:r>
            <a:endParaRPr lang="zh-CN" altLang="en-US" sz="13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84580" y="1011555"/>
            <a:ext cx="2267375" cy="5040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title"/>
          </p:nvPr>
        </p:nvSpPr>
        <p:spPr>
          <a:xfrm>
            <a:off x="1105535" y="502920"/>
            <a:ext cx="2258695" cy="393700"/>
          </a:xfrm>
        </p:spPr>
        <p:txBody>
          <a:bodyPr>
            <a:noAutofit/>
          </a:bodyPr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主畫面</a:t>
            </a:r>
            <a:endParaRPr lang="zh-CN" altLang="en-US" sz="15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038350" y="5686425"/>
            <a:ext cx="351155" cy="365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标题 14"/>
          <p:cNvSpPr>
            <a:spLocks noGrp="1"/>
          </p:cNvSpPr>
          <p:nvPr/>
        </p:nvSpPr>
        <p:spPr>
          <a:xfrm>
            <a:off x="4496435" y="502920"/>
            <a:ext cx="225869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住戶中心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标题 14"/>
          <p:cNvSpPr>
            <a:spLocks noGrp="1"/>
          </p:cNvSpPr>
          <p:nvPr/>
        </p:nvSpPr>
        <p:spPr>
          <a:xfrm>
            <a:off x="7987030" y="502920"/>
            <a:ext cx="225869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zh-CN" altLang="en-US" sz="15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通知</a:t>
            </a:r>
            <a:endParaRPr lang="zh-CN" altLang="en-US" sz="15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725" y="952500"/>
            <a:ext cx="2268000" cy="5040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229350" y="5627370"/>
            <a:ext cx="351155" cy="365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505" y="952500"/>
            <a:ext cx="2268000" cy="504000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8188325" y="5620385"/>
            <a:ext cx="351155" cy="365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14"/>
          <p:cNvSpPr>
            <a:spLocks noGrp="1"/>
          </p:cNvSpPr>
          <p:nvPr/>
        </p:nvSpPr>
        <p:spPr>
          <a:xfrm>
            <a:off x="965835" y="565150"/>
            <a:ext cx="18999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進入住戶中心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795" y="1021080"/>
            <a:ext cx="2268000" cy="5040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344420" y="5695950"/>
            <a:ext cx="351155" cy="365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标题 14"/>
          <p:cNvSpPr>
            <a:spLocks noGrp="1"/>
          </p:cNvSpPr>
          <p:nvPr/>
        </p:nvSpPr>
        <p:spPr>
          <a:xfrm>
            <a:off x="3921125" y="509905"/>
            <a:ext cx="18999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個人資訊頁面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825" y="958850"/>
            <a:ext cx="2268000" cy="504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855" y="958850"/>
            <a:ext cx="2268000" cy="5040000"/>
          </a:xfrm>
          <a:prstGeom prst="rect">
            <a:avLst/>
          </a:prstGeom>
        </p:spPr>
      </p:pic>
      <p:sp>
        <p:nvSpPr>
          <p:cNvPr id="19" name="标题 14"/>
          <p:cNvSpPr>
            <a:spLocks noGrp="1"/>
          </p:cNvSpPr>
          <p:nvPr/>
        </p:nvSpPr>
        <p:spPr>
          <a:xfrm>
            <a:off x="6459220" y="509905"/>
            <a:ext cx="226885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子帳號頁面，新增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/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查看子帳號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885" y="958850"/>
            <a:ext cx="2268000" cy="5040000"/>
          </a:xfrm>
          <a:prstGeom prst="rect">
            <a:avLst/>
          </a:prstGeom>
        </p:spPr>
      </p:pic>
      <p:sp>
        <p:nvSpPr>
          <p:cNvPr id="21" name="标题 14"/>
          <p:cNvSpPr>
            <a:spLocks noGrp="1"/>
          </p:cNvSpPr>
          <p:nvPr/>
        </p:nvSpPr>
        <p:spPr>
          <a:xfrm>
            <a:off x="9735185" y="509905"/>
            <a:ext cx="18999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修改密碼</a:t>
            </a:r>
            <a:endParaRPr lang="zh-CN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标题 14"/>
          <p:cNvSpPr>
            <a:spLocks noGrp="1"/>
          </p:cNvSpPr>
          <p:nvPr/>
        </p:nvSpPr>
        <p:spPr>
          <a:xfrm>
            <a:off x="645160" y="509905"/>
            <a:ext cx="221361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包裹推播設定頁面，設定包裹通知對象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标题 14"/>
          <p:cNvSpPr>
            <a:spLocks noGrp="1"/>
          </p:cNvSpPr>
          <p:nvPr/>
        </p:nvSpPr>
        <p:spPr>
          <a:xfrm>
            <a:off x="3921125" y="509905"/>
            <a:ext cx="189992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訪客登記頁面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标题 14"/>
          <p:cNvSpPr>
            <a:spLocks noGrp="1"/>
          </p:cNvSpPr>
          <p:nvPr/>
        </p:nvSpPr>
        <p:spPr>
          <a:xfrm>
            <a:off x="9057640" y="509905"/>
            <a:ext cx="226695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關於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APP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頁面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隱私政策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/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服務條款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795" y="958850"/>
            <a:ext cx="2268000" cy="5040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005" y="958850"/>
            <a:ext cx="2268000" cy="504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5" y="3492500"/>
            <a:ext cx="1134000" cy="252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60" y="958850"/>
            <a:ext cx="2268000" cy="5040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4253865" y="3305175"/>
            <a:ext cx="1234440" cy="1873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5537200" y="3449955"/>
            <a:ext cx="483870" cy="3994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9146540" y="2379980"/>
            <a:ext cx="2069465" cy="2635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4110" y="1329055"/>
            <a:ext cx="1134000" cy="252000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 flipV="1">
            <a:off x="8660765" y="2249170"/>
            <a:ext cx="443230" cy="2819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标题 14"/>
          <p:cNvSpPr>
            <a:spLocks noGrp="1"/>
          </p:cNvSpPr>
          <p:nvPr/>
        </p:nvSpPr>
        <p:spPr>
          <a:xfrm>
            <a:off x="7484110" y="977900"/>
            <a:ext cx="1137920" cy="35115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12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服務條款詳情</a:t>
            </a:r>
            <a:endParaRPr lang="zh-CN" sz="12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标题 14"/>
          <p:cNvSpPr>
            <a:spLocks noGrp="1"/>
          </p:cNvSpPr>
          <p:nvPr/>
        </p:nvSpPr>
        <p:spPr>
          <a:xfrm>
            <a:off x="6029325" y="3141345"/>
            <a:ext cx="1137920" cy="35115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2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時間選擇</a:t>
            </a:r>
            <a:endParaRPr lang="zh-CN" altLang="en-US" sz="12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标题 14"/>
          <p:cNvSpPr>
            <a:spLocks noGrp="1"/>
          </p:cNvSpPr>
          <p:nvPr>
            <p:ph type="title"/>
          </p:nvPr>
        </p:nvSpPr>
        <p:spPr>
          <a:xfrm>
            <a:off x="1652270" y="586740"/>
            <a:ext cx="2258695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進入優惠卡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标题 14"/>
          <p:cNvSpPr>
            <a:spLocks noGrp="1"/>
          </p:cNvSpPr>
          <p:nvPr/>
        </p:nvSpPr>
        <p:spPr>
          <a:xfrm>
            <a:off x="4978400" y="586740"/>
            <a:ext cx="224917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優惠卡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06220" y="980440"/>
            <a:ext cx="2267375" cy="504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652270" y="2597785"/>
            <a:ext cx="413385" cy="519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0" y="980440"/>
            <a:ext cx="2268000" cy="5040000"/>
          </a:xfrm>
          <a:prstGeom prst="rect">
            <a:avLst/>
          </a:prstGeom>
        </p:spPr>
      </p:pic>
      <p:sp>
        <p:nvSpPr>
          <p:cNvPr id="3" name="右箭头 2"/>
          <p:cNvSpPr/>
          <p:nvPr/>
        </p:nvSpPr>
        <p:spPr>
          <a:xfrm>
            <a:off x="4102100" y="3103245"/>
            <a:ext cx="528955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75" y="2924810"/>
            <a:ext cx="1870075" cy="11658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标题 14"/>
          <p:cNvSpPr>
            <a:spLocks noGrp="1"/>
          </p:cNvSpPr>
          <p:nvPr>
            <p:ph type="title"/>
          </p:nvPr>
        </p:nvSpPr>
        <p:spPr>
          <a:xfrm>
            <a:off x="825500" y="504825"/>
            <a:ext cx="2258695" cy="393700"/>
          </a:xfrm>
        </p:spPr>
        <p:txBody>
          <a:bodyPr>
            <a:noAutofit/>
          </a:bodyPr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進入優惠店家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标题 14"/>
          <p:cNvSpPr>
            <a:spLocks noGrp="1"/>
          </p:cNvSpPr>
          <p:nvPr/>
        </p:nvSpPr>
        <p:spPr>
          <a:xfrm>
            <a:off x="3657600" y="278130"/>
            <a:ext cx="2554605" cy="620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有區分食、衣、住、行、其他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五類，點選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‘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住</a:t>
            </a:r>
            <a:r>
              <a:rPr lang="en-US" altLang="zh-CN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’</a:t>
            </a:r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展示所屬此類別的店家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6610" y="993775"/>
            <a:ext cx="2267375" cy="5040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483995" y="2597785"/>
            <a:ext cx="413385" cy="5194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3227705" y="3117215"/>
            <a:ext cx="429895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3801110" y="993775"/>
            <a:ext cx="2268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14"/>
          <p:cNvSpPr>
            <a:spLocks noGrp="1"/>
          </p:cNvSpPr>
          <p:nvPr/>
        </p:nvSpPr>
        <p:spPr>
          <a:xfrm>
            <a:off x="6929755" y="504825"/>
            <a:ext cx="224917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店家詳情</a:t>
            </a:r>
            <a:endParaRPr lang="zh-CN" altLang="en-US" sz="13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6212840" y="3064510"/>
            <a:ext cx="429895" cy="4318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245" y="993775"/>
            <a:ext cx="2268000" cy="504000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7015480" y="3568065"/>
            <a:ext cx="1234440" cy="1873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7015480" y="3117215"/>
            <a:ext cx="1234440" cy="1873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710" y="3709035"/>
            <a:ext cx="1139825" cy="2519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475" y="898525"/>
            <a:ext cx="1101090" cy="2395855"/>
          </a:xfrm>
          <a:prstGeom prst="rect">
            <a:avLst/>
          </a:prstGeom>
        </p:spPr>
      </p:pic>
      <p:cxnSp>
        <p:nvCxnSpPr>
          <p:cNvPr id="16" name="直接箭头连接符 15"/>
          <p:cNvCxnSpPr>
            <a:stCxn id="10" idx="3"/>
          </p:cNvCxnSpPr>
          <p:nvPr/>
        </p:nvCxnSpPr>
        <p:spPr>
          <a:xfrm flipV="1">
            <a:off x="8249920" y="2736850"/>
            <a:ext cx="1510030" cy="4743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8249920" y="3666490"/>
            <a:ext cx="1510030" cy="7524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98"/>
        </a:solidFill>
        <a:ln>
          <a:noFill/>
        </a:ln>
        <a:scene3d>
          <a:camera prst="orthographicFront"/>
          <a:lightRig rig="threePt" dir="t"/>
        </a:scene3d>
      </a:spPr>
      <a:bodyPr wrap="square" lIns="36195" rIns="36195" rtlCol="0" anchor="ctr"/>
      <a:lstStyle>
        <a:defPPr algn="ctr">
          <a:defRPr lang="zh-CN" altLang="en-US" sz="400">
            <a:ln>
              <a:noFill/>
            </a:ln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1094</Words>
  <Application>WPS 演示</Application>
  <PresentationFormat>宽屏</PresentationFormat>
  <Paragraphs>225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Calibri</vt:lpstr>
      <vt:lpstr>Arial Unicode MS</vt:lpstr>
      <vt:lpstr>Office 主题</vt:lpstr>
      <vt:lpstr>宏華社區總管</vt:lpstr>
      <vt:lpstr>切換【用戶】畫面，輸入資料</vt:lpstr>
      <vt:lpstr>登入後該用戶所在社區</vt:lpstr>
      <vt:lpstr>此功能暫時未開放</vt:lpstr>
      <vt:lpstr>主畫面</vt:lpstr>
      <vt:lpstr>PowerPoint 演示文稿</vt:lpstr>
      <vt:lpstr>PowerPoint 演示文稿</vt:lpstr>
      <vt:lpstr>進入優惠卡</vt:lpstr>
      <vt:lpstr>進入優惠店家</vt:lpstr>
      <vt:lpstr>進入優惠店家，</vt:lpstr>
      <vt:lpstr>進入行事曆</vt:lpstr>
      <vt:lpstr>進入瓦斯抄表</vt:lpstr>
      <vt:lpstr>進入公佈欄</vt:lpstr>
      <vt:lpstr>進入議題投票</vt:lpstr>
      <vt:lpstr>會議未開始詳情</vt:lpstr>
      <vt:lpstr>進入生活繳費</vt:lpstr>
      <vt:lpstr>進入意見反饋</vt:lpstr>
      <vt:lpstr>PowerPoint 演示文稿</vt:lpstr>
      <vt:lpstr>進入點數功能</vt:lpstr>
      <vt:lpstr>進入公設預約</vt:lpstr>
      <vt:lpstr>進入公設預約</vt:lpstr>
      <vt:lpstr>進入包裹收發</vt:lpstr>
      <vt:lpstr>進入社區規約</vt:lpstr>
      <vt:lpstr>進入管理費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Jack Chang</cp:lastModifiedBy>
  <cp:revision>188</cp:revision>
  <dcterms:created xsi:type="dcterms:W3CDTF">2025-07-21T07:23:00Z</dcterms:created>
  <dcterms:modified xsi:type="dcterms:W3CDTF">2025-08-04T01:13:16Z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23D4DDCF6DC94B95ACD1E5BB457A8705</vt:lpwstr>
  </property>
  <property fmtid="{D5CDD505-2E9C-101B-9397-08002B2CF9AE}" pid="3" name="KSOProductBuildVer">
    <vt:lpwstr>2052-12.1.0.21915</vt:lpwstr>
  </property>
</Properties>
</file>